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5" r:id="rId2"/>
    <p:sldId id="267" r:id="rId3"/>
    <p:sldId id="276" r:id="rId4"/>
    <p:sldId id="270" r:id="rId5"/>
    <p:sldId id="268" r:id="rId6"/>
    <p:sldId id="269" r:id="rId7"/>
    <p:sldId id="274" r:id="rId8"/>
    <p:sldId id="260" r:id="rId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9FB0FE78-7669-4DF0-AA50-26DFB6458BC1}" type="datetimeFigureOut">
              <a:rPr lang="fr-LU" smtClean="0"/>
              <a:t>07/09/2018</a:t>
            </a:fld>
            <a:endParaRPr lang="fr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0033C39A-9603-48AD-B876-7F8DB942BBB4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4284728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6366B6B2-0559-424F-8A2A-B196D66037CE}" type="datetimeFigureOut">
              <a:rPr lang="fr-LU" smtClean="0"/>
              <a:t>07/09/2018</a:t>
            </a:fld>
            <a:endParaRPr lang="fr-L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fr-L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7547C39A-5B53-4209-B1C1-4D2679D86661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65488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C39A-5B53-4209-B1C1-4D2679D86661}" type="slidenum">
              <a:rPr lang="fr-LU" smtClean="0"/>
              <a:t>1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951346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  <a:p>
            <a:endParaRPr lang="fr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C39A-5B53-4209-B1C1-4D2679D86661}" type="slidenum">
              <a:rPr lang="fr-LU" smtClean="0"/>
              <a:t>2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705886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  <a:p>
            <a:endParaRPr lang="fr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C39A-5B53-4209-B1C1-4D2679D86661}" type="slidenum">
              <a:rPr lang="fr-LU" smtClean="0"/>
              <a:t>4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705886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  <a:p>
            <a:endParaRPr lang="fr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C39A-5B53-4209-B1C1-4D2679D86661}" type="slidenum">
              <a:rPr lang="fr-LU" smtClean="0"/>
              <a:t>5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705886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  <a:p>
            <a:endParaRPr lang="fr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7C39A-5B53-4209-B1C1-4D2679D86661}" type="slidenum">
              <a:rPr lang="fr-LU" smtClean="0"/>
              <a:t>6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70588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07/09/2018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07/09/2018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07/09/2018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07/09/2018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07/09/2018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07/09/2018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07/09/2018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07/09/2018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07/09/2018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07/09/2018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07/09/2018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07/09/2018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jpeg"/><Relationship Id="rId3" Type="http://schemas.openxmlformats.org/officeDocument/2006/relationships/hyperlink" Target="https://www.clarksonhyde.es/" TargetMode="External"/><Relationship Id="rId7" Type="http://schemas.openxmlformats.org/officeDocument/2006/relationships/hyperlink" Target="http://gqp.ie/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hyperlink" Target="http://clarksonhyde.it/home-eng/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3.jpeg"/><Relationship Id="rId9" Type="http://schemas.openxmlformats.org/officeDocument/2006/relationships/image" Target="../media/image1.jpg"/><Relationship Id="rId1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4629" y="2059394"/>
            <a:ext cx="7194729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Technical group </a:t>
            </a:r>
            <a:r>
              <a:rPr lang="fr-F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report</a:t>
            </a:r>
          </a:p>
          <a:p>
            <a:pPr algn="ctr"/>
            <a:r>
              <a:rPr lang="fr-F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endParaRPr lang="fr-FR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r>
              <a:rPr lang="fr-FR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BUSINESS VALUATION</a:t>
            </a:r>
          </a:p>
          <a:p>
            <a:pPr algn="ctr"/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  <a:p>
            <a:pPr algn="ctr"/>
            <a:r>
              <a:rPr lang="fr-FR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STOCKHOLM SEPTEMBER 2018</a:t>
            </a:r>
            <a:endParaRPr lang="fr-FR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79629" y="2551837"/>
            <a:ext cx="18473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fr-BE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fr-BE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9" y="72531"/>
            <a:ext cx="2814599" cy="149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2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51520" y="1844824"/>
            <a:ext cx="8640960" cy="453650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26" name="ZoneTexte 25"/>
          <p:cNvSpPr txBox="1"/>
          <p:nvPr/>
        </p:nvSpPr>
        <p:spPr>
          <a:xfrm>
            <a:off x="305493" y="1994939"/>
            <a:ext cx="7920880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65113" algn="l"/>
              </a:tabLst>
            </a:pP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	</a:t>
            </a:r>
            <a:r>
              <a:rPr lang="en-US" b="1" u="sng" dirty="0" smtClean="0">
                <a:solidFill>
                  <a:srgbClr val="002060"/>
                </a:solidFill>
                <a:cs typeface="Arial" panose="020B0604020202020204" pitchFamily="34" charset="0"/>
              </a:rPr>
              <a:t>Presentation of the technical valuation group</a:t>
            </a:r>
          </a:p>
          <a:p>
            <a:pPr algn="ctr">
              <a:tabLst>
                <a:tab pos="265113" algn="l"/>
              </a:tabLst>
            </a:pPr>
            <a:endParaRPr lang="en-US" b="1" u="sng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265113" algn="l"/>
              </a:tabLst>
            </a:pPr>
            <a:endParaRPr lang="en-US" cap="all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Presentation of the </a:t>
            </a:r>
            <a:r>
              <a:rPr 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team</a:t>
            </a:r>
          </a:p>
          <a:p>
            <a:pPr algn="just">
              <a:tabLst>
                <a:tab pos="265113" algn="l"/>
              </a:tabLst>
            </a:pPr>
            <a:endParaRPr lang="en-US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Context of the creation of the technical valuation group </a:t>
            </a:r>
            <a:endParaRPr lang="en-US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>
              <a:tabLst>
                <a:tab pos="265113" algn="l"/>
              </a:tabLst>
            </a:pPr>
            <a:endParaRPr lang="en-US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Purpose of the </a:t>
            </a:r>
            <a:r>
              <a:rPr 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group</a:t>
            </a:r>
          </a:p>
          <a:p>
            <a:pPr algn="just">
              <a:tabLst>
                <a:tab pos="265113" algn="l"/>
              </a:tabLst>
            </a:pPr>
            <a:endParaRPr lang="en-US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What has happened so </a:t>
            </a:r>
            <a:r>
              <a:rPr 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far? </a:t>
            </a:r>
          </a:p>
          <a:p>
            <a:pPr algn="just">
              <a:tabLst>
                <a:tab pos="265113" algn="l"/>
              </a:tabLst>
            </a:pPr>
            <a:endParaRPr lang="en-US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The future plans </a:t>
            </a:r>
            <a:endParaRPr lang="en-GB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265113" algn="l"/>
              </a:tabLst>
            </a:pPr>
            <a:endParaRPr lang="en-GB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9" y="72532"/>
            <a:ext cx="2389151" cy="126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51520" y="2060847"/>
            <a:ext cx="8640960" cy="453650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85"/>
          <a:stretch/>
        </p:blipFill>
        <p:spPr>
          <a:xfrm>
            <a:off x="7200292" y="2376350"/>
            <a:ext cx="1320957" cy="201634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6700190" y="5269703"/>
            <a:ext cx="1897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  <a:cs typeface="Arial" panose="020B0604020202020204" pitchFamily="34" charset="0"/>
              </a:rPr>
              <a:t>GORMAN </a:t>
            </a:r>
            <a:r>
              <a:rPr lang="en-GB" sz="12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David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134725" y="526970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2060"/>
                </a:solidFill>
                <a:cs typeface="Arial" panose="020B0604020202020204" pitchFamily="34" charset="0"/>
              </a:rPr>
              <a:t>ALBERTO Carlo </a:t>
            </a:r>
            <a:r>
              <a:rPr lang="en-GB" sz="1200" b="1" dirty="0" err="1">
                <a:solidFill>
                  <a:srgbClr val="002060"/>
                </a:solidFill>
                <a:cs typeface="Arial" panose="020B0604020202020204" pitchFamily="34" charset="0"/>
              </a:rPr>
              <a:t>Magri</a:t>
            </a:r>
            <a:endParaRPr lang="en-GB" sz="12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1026" name="Picture 2" descr="Clarkson Hyde Asesores Financiero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141" y="1774731"/>
            <a:ext cx="1127897" cy="80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larksonhyde.it/wp-content/uploads/2017/12/logo-nuovo-clarkson.png">
            <a:hlinkClick r:id="rId5" tooltip="clarksonhyde.it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250" y="4333026"/>
            <a:ext cx="1152128" cy="759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6607551" y="3001857"/>
            <a:ext cx="25364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RONDAERT </a:t>
            </a:r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Frédéric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947848" y="2724858"/>
            <a:ext cx="2139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LUIS Vilaclara </a:t>
            </a:r>
            <a:endParaRPr lang="en-GB" sz="12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1030" name="Picture 6" descr="logo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074" y="4182492"/>
            <a:ext cx="2221395" cy="45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43708" y="1035311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rgbClr val="002060"/>
                </a:solidFill>
              </a:rPr>
              <a:t>Group Members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9" y="72531"/>
            <a:ext cx="2109388" cy="11197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09"/>
          <a:stretch/>
        </p:blipFill>
        <p:spPr>
          <a:xfrm>
            <a:off x="741031" y="1745013"/>
            <a:ext cx="1598721" cy="19000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1"/>
          <a:srcRect l="29000" t="36351" r="51680" b="37400"/>
          <a:stretch/>
        </p:blipFill>
        <p:spPr>
          <a:xfrm>
            <a:off x="735077" y="4244400"/>
            <a:ext cx="1656184" cy="18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2"/>
          <a:srcRect l="12486" t="59450" r="76880" b="25293"/>
          <a:stretch/>
        </p:blipFill>
        <p:spPr>
          <a:xfrm>
            <a:off x="5076056" y="4244400"/>
            <a:ext cx="1624134" cy="1864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7" r="14704"/>
          <a:stretch/>
        </p:blipFill>
        <p:spPr>
          <a:xfrm>
            <a:off x="5004048" y="1776283"/>
            <a:ext cx="1872208" cy="1979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107" y="1657345"/>
            <a:ext cx="1310126" cy="69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0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69224" y="2051354"/>
            <a:ext cx="8640960" cy="453650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26" name="ZoneTexte 25"/>
          <p:cNvSpPr txBox="1"/>
          <p:nvPr/>
        </p:nvSpPr>
        <p:spPr>
          <a:xfrm>
            <a:off x="269224" y="1916832"/>
            <a:ext cx="7903176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65113" algn="l"/>
              </a:tabLst>
            </a:pPr>
            <a:r>
              <a:rPr lang="en-US" b="1" u="sng" dirty="0">
                <a:solidFill>
                  <a:srgbClr val="002060"/>
                </a:solidFill>
                <a:cs typeface="Arial" panose="020B0604020202020204" pitchFamily="34" charset="0"/>
              </a:rPr>
              <a:t>General </a:t>
            </a:r>
            <a:r>
              <a:rPr lang="en-US" b="1" u="sng" dirty="0" smtClean="0">
                <a:solidFill>
                  <a:srgbClr val="002060"/>
                </a:solidFill>
                <a:cs typeface="Arial" panose="020B0604020202020204" pitchFamily="34" charset="0"/>
              </a:rPr>
              <a:t>environment </a:t>
            </a:r>
            <a:r>
              <a:rPr lang="en-US" b="1" u="sng" dirty="0">
                <a:solidFill>
                  <a:srgbClr val="002060"/>
                </a:solidFill>
                <a:cs typeface="Arial" panose="020B0604020202020204" pitchFamily="34" charset="0"/>
              </a:rPr>
              <a:t>and context  </a:t>
            </a:r>
            <a:endParaRPr lang="en-US" b="1" u="sng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tabLst>
                <a:tab pos="265113" algn="l"/>
              </a:tabLst>
            </a:pPr>
            <a:endParaRPr lang="en-US" sz="1700" b="1" u="sng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002060"/>
                </a:solidFill>
              </a:rPr>
              <a:t>There </a:t>
            </a:r>
            <a:r>
              <a:rPr lang="en-US" sz="1600" dirty="0">
                <a:solidFill>
                  <a:srgbClr val="002060"/>
                </a:solidFill>
              </a:rPr>
              <a:t>has been an increase in our reporting role with regard to Valuation of assets and this is subject to greater regulation and scrutiny by clients and the Authorities.</a:t>
            </a: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</a:rPr>
              <a:t>Tax  - BEPS</a:t>
            </a: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</a:rPr>
              <a:t>Accounting law and IFRS </a:t>
            </a: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</a:rPr>
              <a:t>Company law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rgbClr val="002060"/>
                </a:solidFill>
              </a:rPr>
              <a:t>This may be an opportunity to distinguish CHI network from other networks.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</a:rPr>
              <a:t>To consider if CHI or some of its members could develop a marketable service to clients</a:t>
            </a:r>
            <a:endParaRPr lang="en-GB" sz="1600" dirty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</a:rPr>
              <a:t>Spread information members and to have an available technical resource.</a:t>
            </a: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</a:rPr>
              <a:t>This is a specialized area and we thought it would be helpful to have a forum to exchange views and discuss issues which arise.</a:t>
            </a: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</a:rPr>
              <a:t>An opportunity to refer work and provide mutual advice.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</a:rPr>
              <a:t> that valuation skills and specialties exist inside  CHI - As a resource to Members</a:t>
            </a:r>
            <a:endParaRPr lang="fr-LU" sz="1600" dirty="0">
              <a:solidFill>
                <a:srgbClr val="002060"/>
              </a:solidFill>
            </a:endParaRPr>
          </a:p>
          <a:p>
            <a:pPr lvl="0">
              <a:spcBef>
                <a:spcPts val="600"/>
              </a:spcBef>
            </a:pPr>
            <a:endParaRPr lang="fr-LU" sz="16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fr-LU" sz="1600" dirty="0"/>
          </a:p>
          <a:p>
            <a:endParaRPr lang="fr-LU" sz="1600" dirty="0"/>
          </a:p>
          <a:p>
            <a:pPr marL="285750" lvl="0" indent="-285750" algn="just">
              <a:buFont typeface="Wingdings" panose="05000000000000000000" pitchFamily="2" charset="2"/>
              <a:buChar char="ü"/>
              <a:tabLst>
                <a:tab pos="265113" algn="l"/>
              </a:tabLst>
            </a:pPr>
            <a:endParaRPr lang="en-GB" sz="1600" dirty="0"/>
          </a:p>
          <a:p>
            <a:pPr marL="285750" lvl="0" indent="-285750" algn="just">
              <a:buFont typeface="Wingdings" panose="05000000000000000000" pitchFamily="2" charset="2"/>
              <a:buChar char="ü"/>
              <a:tabLst>
                <a:tab pos="265113" algn="l"/>
              </a:tabLst>
            </a:pPr>
            <a:endParaRPr lang="fr-LU" sz="1600" dirty="0"/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265113" algn="l"/>
              </a:tabLst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9" y="72531"/>
            <a:ext cx="2814599" cy="149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4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51520" y="2060847"/>
            <a:ext cx="8640960" cy="453650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26" name="ZoneTexte 25"/>
          <p:cNvSpPr txBox="1"/>
          <p:nvPr/>
        </p:nvSpPr>
        <p:spPr>
          <a:xfrm>
            <a:off x="611560" y="1797637"/>
            <a:ext cx="792088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65113" algn="l"/>
              </a:tabLst>
            </a:pPr>
            <a:r>
              <a:rPr lang="en-US" b="1" u="sng" dirty="0">
                <a:solidFill>
                  <a:srgbClr val="002060"/>
                </a:solidFill>
                <a:cs typeface="Arial" panose="020B0604020202020204" pitchFamily="34" charset="0"/>
              </a:rPr>
              <a:t>Purposes</a:t>
            </a:r>
          </a:p>
          <a:p>
            <a:pPr algn="ctr">
              <a:tabLst>
                <a:tab pos="265113" algn="l"/>
              </a:tabLst>
            </a:pPr>
            <a:r>
              <a:rPr lang="en-US" sz="1700" b="1" u="sng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Share best practice between members </a:t>
            </a:r>
            <a:r>
              <a:rPr lang="en-GB" sz="1600" dirty="0">
                <a:solidFill>
                  <a:srgbClr val="002060"/>
                </a:solidFill>
              </a:rPr>
              <a:t>- </a:t>
            </a:r>
            <a:r>
              <a:rPr lang="en-US" sz="1600" dirty="0">
                <a:solidFill>
                  <a:srgbClr val="002060"/>
                </a:solidFill>
              </a:rPr>
              <a:t>To compare Valuation methodology</a:t>
            </a:r>
            <a:endParaRPr lang="en-GB" sz="1600" dirty="0">
              <a:solidFill>
                <a:srgbClr val="002060"/>
              </a:solidFill>
            </a:endParaRPr>
          </a:p>
          <a:p>
            <a:pPr marL="285750" lvl="0" indent="-285750" algn="just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Provide technical support to CHI members</a:t>
            </a:r>
          </a:p>
          <a:p>
            <a:pPr marL="285750" lvl="0" indent="-285750" algn="just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Follow-up valuation actualities and update members accordingly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To identify opportunities in this area for CHI </a:t>
            </a:r>
            <a:r>
              <a:rPr lang="en-US" sz="1600" dirty="0" smtClean="0">
                <a:solidFill>
                  <a:srgbClr val="002060"/>
                </a:solidFill>
              </a:rPr>
              <a:t>network and </a:t>
            </a:r>
            <a:r>
              <a:rPr lang="en-US" sz="1600" dirty="0">
                <a:solidFill>
                  <a:srgbClr val="002060"/>
                </a:solidFill>
              </a:rPr>
              <a:t>individual members</a:t>
            </a:r>
          </a:p>
          <a:p>
            <a:pPr marL="285750" lvl="0" indent="-285750" algn="just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To compile a register of Members providing this service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To create a referable resource available to members carrying out valuation </a:t>
            </a:r>
            <a:r>
              <a:rPr lang="en-US" sz="1600" dirty="0" smtClean="0">
                <a:solidFill>
                  <a:srgbClr val="002060"/>
                </a:solidFill>
              </a:rPr>
              <a:t>work</a:t>
            </a:r>
          </a:p>
          <a:p>
            <a:pPr lvl="1" algn="just">
              <a:spcBef>
                <a:spcPts val="1200"/>
              </a:spcBef>
              <a:tabLst>
                <a:tab pos="265113" algn="l"/>
              </a:tabLst>
            </a:pPr>
            <a:r>
              <a:rPr lang="en-US" sz="1400" dirty="0" smtClean="0">
                <a:solidFill>
                  <a:srgbClr val="002060"/>
                </a:solidFill>
              </a:rPr>
              <a:t>Highlighting specialties </a:t>
            </a:r>
            <a:r>
              <a:rPr lang="en-US" sz="1400" dirty="0">
                <a:solidFill>
                  <a:srgbClr val="002060"/>
                </a:solidFill>
              </a:rPr>
              <a:t>of the </a:t>
            </a:r>
            <a:r>
              <a:rPr lang="en-US" sz="1400" dirty="0" smtClean="0">
                <a:solidFill>
                  <a:srgbClr val="002060"/>
                </a:solidFill>
              </a:rPr>
              <a:t>members (real estate, private equity, equipment, intangible assets,…) </a:t>
            </a:r>
            <a:r>
              <a:rPr lang="en-US" sz="1600" dirty="0" smtClean="0">
                <a:solidFill>
                  <a:srgbClr val="002060"/>
                </a:solidFill>
              </a:rPr>
              <a:t>		</a:t>
            </a:r>
          </a:p>
          <a:p>
            <a:pPr marL="285750" lvl="0" indent="-285750" algn="just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en-US" sz="1600" dirty="0" smtClean="0">
                <a:solidFill>
                  <a:srgbClr val="002060"/>
                </a:solidFill>
              </a:rPr>
              <a:t>Provide support in case of international valuation project</a:t>
            </a:r>
          </a:p>
          <a:p>
            <a:pPr lvl="0" algn="just">
              <a:tabLst>
                <a:tab pos="265113" algn="l"/>
              </a:tabLst>
            </a:pPr>
            <a:endParaRPr lang="fr-LU" sz="1600" dirty="0"/>
          </a:p>
          <a:p>
            <a:pPr algn="ctr">
              <a:tabLst>
                <a:tab pos="265113" algn="l"/>
              </a:tabLst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9" y="72531"/>
            <a:ext cx="2814599" cy="149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51520" y="2060847"/>
            <a:ext cx="8640960" cy="453650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26" name="ZoneTexte 25"/>
          <p:cNvSpPr txBox="1"/>
          <p:nvPr/>
        </p:nvSpPr>
        <p:spPr>
          <a:xfrm>
            <a:off x="611560" y="1970873"/>
            <a:ext cx="792088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65113" algn="l"/>
              </a:tabLst>
            </a:pPr>
            <a:r>
              <a:rPr lang="en-US" b="1" u="sng" dirty="0">
                <a:solidFill>
                  <a:srgbClr val="002060"/>
                </a:solidFill>
                <a:cs typeface="Arial" panose="020B0604020202020204" pitchFamily="34" charset="0"/>
              </a:rPr>
              <a:t>What has happened so </a:t>
            </a:r>
            <a:r>
              <a:rPr lang="en-US" b="1" u="sng" dirty="0" smtClean="0">
                <a:solidFill>
                  <a:srgbClr val="002060"/>
                </a:solidFill>
                <a:cs typeface="Arial" panose="020B0604020202020204" pitchFamily="34" charset="0"/>
              </a:rPr>
              <a:t>far?</a:t>
            </a:r>
          </a:p>
          <a:p>
            <a:pPr algn="ctr">
              <a:tabLst>
                <a:tab pos="265113" algn="l"/>
              </a:tabLst>
            </a:pPr>
            <a:endParaRPr lang="en-US" sz="1700" b="1" u="sng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GB" sz="1600" dirty="0" smtClean="0">
                <a:solidFill>
                  <a:srgbClr val="002060"/>
                </a:solidFill>
              </a:rPr>
              <a:t>Group </a:t>
            </a:r>
            <a:r>
              <a:rPr lang="en-GB" sz="1600" dirty="0">
                <a:solidFill>
                  <a:srgbClr val="002060"/>
                </a:solidFill>
              </a:rPr>
              <a:t>set-up in June/ July 2018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</a:rPr>
              <a:t>Valuation committee formed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fr-LU" sz="1600" dirty="0">
                <a:solidFill>
                  <a:srgbClr val="002060"/>
                </a:solidFill>
              </a:rPr>
              <a:t>T</a:t>
            </a:r>
            <a:r>
              <a:rPr lang="en-US" sz="1600" dirty="0">
                <a:solidFill>
                  <a:srgbClr val="002060"/>
                </a:solidFill>
              </a:rPr>
              <a:t>wo Skype meeting held</a:t>
            </a:r>
            <a:endParaRPr lang="fr-LU" sz="1600" dirty="0">
              <a:solidFill>
                <a:srgbClr val="002060"/>
              </a:solidFill>
            </a:endParaRP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</a:rPr>
              <a:t>Questionnaire circulated to Forum members on their valuation experience</a:t>
            </a:r>
            <a:endParaRPr lang="fr-LU" sz="1600" dirty="0">
              <a:solidFill>
                <a:srgbClr val="002060"/>
              </a:solidFill>
            </a:endParaRP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</a:rPr>
              <a:t>Canvassed members for expressions of interest. To date 7 members have expressed an interest and 4 have participated in Skype meetings</a:t>
            </a:r>
            <a:endParaRPr lang="fr-LU" sz="1600" dirty="0">
              <a:solidFill>
                <a:srgbClr val="002060"/>
              </a:solidFill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</a:rPr>
              <a:t>First “Face to face” meeting of Forum in Stockholm prior to welcome dinner.</a:t>
            </a:r>
            <a:endParaRPr lang="en-GB" sz="1600" dirty="0">
              <a:solidFill>
                <a:srgbClr val="00206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r-BE" sz="16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r-LU" sz="1600" dirty="0"/>
          </a:p>
          <a:p>
            <a:pPr marL="285750" lvl="0" indent="-285750" algn="just">
              <a:buFont typeface="Wingdings" panose="05000000000000000000" pitchFamily="2" charset="2"/>
              <a:buChar char="ü"/>
              <a:tabLst>
                <a:tab pos="265113" algn="l"/>
              </a:tabLst>
            </a:pPr>
            <a:endParaRPr lang="en-GB" sz="1600" dirty="0"/>
          </a:p>
          <a:p>
            <a:pPr marL="285750" lvl="0" indent="-285750" algn="just">
              <a:buFont typeface="Wingdings" panose="05000000000000000000" pitchFamily="2" charset="2"/>
              <a:buChar char="ü"/>
              <a:tabLst>
                <a:tab pos="265113" algn="l"/>
              </a:tabLst>
            </a:pPr>
            <a:endParaRPr lang="fr-LU" sz="1600" dirty="0"/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265113" algn="l"/>
              </a:tabLst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9" y="72531"/>
            <a:ext cx="2814599" cy="149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29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2060847"/>
            <a:ext cx="8640960" cy="453650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4" name="ZoneTexte 3"/>
          <p:cNvSpPr txBox="1"/>
          <p:nvPr/>
        </p:nvSpPr>
        <p:spPr>
          <a:xfrm>
            <a:off x="755576" y="2276872"/>
            <a:ext cx="7416824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LU" b="1" u="sng" dirty="0">
                <a:solidFill>
                  <a:srgbClr val="002060"/>
                </a:solidFill>
                <a:cs typeface="Arial" panose="020B0604020202020204" pitchFamily="34" charset="0"/>
              </a:rPr>
              <a:t>FUTURE PLANS </a:t>
            </a:r>
          </a:p>
          <a:p>
            <a:endParaRPr lang="en-GB" sz="1700" b="1" u="sng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Provide services to client of the network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Establish a list of resources available for the network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Improves our skills by creating specialty inside our technical team</a:t>
            </a:r>
            <a:r>
              <a:rPr lang="en-US" dirty="0">
                <a:solidFill>
                  <a:srgbClr val="002060"/>
                </a:solidFill>
              </a:rPr>
              <a:t>	</a:t>
            </a:r>
            <a:endParaRPr lang="en-US" dirty="0" smtClean="0">
              <a:solidFill>
                <a:srgbClr val="002060"/>
              </a:solidFill>
            </a:endParaRP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To </a:t>
            </a:r>
            <a:r>
              <a:rPr lang="en-US" dirty="0">
                <a:solidFill>
                  <a:srgbClr val="002060"/>
                </a:solidFill>
              </a:rPr>
              <a:t>seek advice and guidance from colleagues on approach to valuation work</a:t>
            </a:r>
            <a:endParaRPr lang="fr-LU" dirty="0">
              <a:solidFill>
                <a:srgbClr val="002060"/>
              </a:solidFill>
            </a:endParaRP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To </a:t>
            </a:r>
            <a:r>
              <a:rPr lang="en-US" dirty="0">
                <a:solidFill>
                  <a:srgbClr val="002060"/>
                </a:solidFill>
              </a:rPr>
              <a:t>have regular Valuation meetings (principally via skype).</a:t>
            </a:r>
            <a:endParaRPr lang="fr-LU" dirty="0">
              <a:solidFill>
                <a:srgbClr val="002060"/>
              </a:solidFill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fr-LU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9" y="72531"/>
            <a:ext cx="2814599" cy="149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24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07704" y="1375250"/>
            <a:ext cx="554461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BE" sz="4400" dirty="0" smtClean="0"/>
          </a:p>
          <a:p>
            <a:pPr algn="ctr"/>
            <a:endParaRPr lang="fr-BE" sz="4400" b="1" dirty="0">
              <a:solidFill>
                <a:srgbClr val="002060"/>
              </a:solidFill>
            </a:endParaRPr>
          </a:p>
          <a:p>
            <a:pPr algn="ctr"/>
            <a:r>
              <a:rPr lang="fr-BE" sz="4400" b="1" dirty="0" err="1" smtClean="0">
                <a:solidFill>
                  <a:srgbClr val="002060"/>
                </a:solidFill>
              </a:rPr>
              <a:t>Thank</a:t>
            </a:r>
            <a:r>
              <a:rPr lang="fr-BE" sz="4400" b="1" dirty="0" smtClean="0">
                <a:solidFill>
                  <a:srgbClr val="002060"/>
                </a:solidFill>
              </a:rPr>
              <a:t> </a:t>
            </a:r>
            <a:r>
              <a:rPr lang="fr-BE" sz="4400" b="1" dirty="0" err="1" smtClean="0">
                <a:solidFill>
                  <a:srgbClr val="002060"/>
                </a:solidFill>
              </a:rPr>
              <a:t>you</a:t>
            </a:r>
            <a:r>
              <a:rPr lang="fr-BE" sz="4400" b="1" dirty="0" smtClean="0">
                <a:solidFill>
                  <a:srgbClr val="002060"/>
                </a:solidFill>
              </a:rPr>
              <a:t>!</a:t>
            </a:r>
            <a:endParaRPr lang="fr-BE" sz="4400" b="1" dirty="0">
              <a:solidFill>
                <a:srgbClr val="002060"/>
              </a:solidFill>
            </a:endParaRPr>
          </a:p>
          <a:p>
            <a:endParaRPr lang="fr-BE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9" y="72531"/>
            <a:ext cx="2814599" cy="149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9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332</Words>
  <Application>Microsoft Office PowerPoint</Application>
  <PresentationFormat>On-screen Show (4:3)</PresentationFormat>
  <Paragraphs>77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Brice Correia</dc:creator>
  <cp:lastModifiedBy>Carly Davis</cp:lastModifiedBy>
  <cp:revision>95</cp:revision>
  <cp:lastPrinted>2018-08-29T11:53:25Z</cp:lastPrinted>
  <dcterms:created xsi:type="dcterms:W3CDTF">2013-10-07T08:17:20Z</dcterms:created>
  <dcterms:modified xsi:type="dcterms:W3CDTF">2018-09-07T12:10:42Z</dcterms:modified>
</cp:coreProperties>
</file>